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latypi Medium"/>
      <p:regular r:id="rId15"/>
    </p:embeddedFont>
    <p:embeddedFont>
      <p:font typeface="Platypi Medium"/>
      <p:regular r:id="rId16"/>
    </p:embeddedFont>
    <p:embeddedFont>
      <p:font typeface="Platypi Medium"/>
      <p:regular r:id="rId17"/>
    </p:embeddedFont>
    <p:embeddedFont>
      <p:font typeface="Platypi Medium"/>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4-1.png>
</file>

<file path=ppt/media/image-6-1.png>
</file>

<file path=ppt/media/image-7-1.png>
</file>

<file path=ppt/media/image-7-2.png>
</file>

<file path=ppt/media/image-7-3.png>
</file>

<file path=ppt/media/image-7-4.png>
</file>

<file path=ppt/media/image-8-1.png>
</file>

<file path=ppt/media/image-8-2.png>
</file>

<file path=ppt/media/image-8-3.png>
</file>

<file path=ppt/media/image-8-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25535"/>
            <a:ext cx="7556421" cy="2934653"/>
          </a:xfrm>
          <a:prstGeom prst="rect">
            <a:avLst/>
          </a:prstGeom>
          <a:noFill/>
          <a:ln/>
        </p:spPr>
        <p:txBody>
          <a:bodyPr wrap="square" lIns="0" tIns="0" rIns="0" bIns="0" rtlCol="0" anchor="t"/>
          <a:lstStyle/>
          <a:p>
            <a:pPr indent="0" marL="0">
              <a:lnSpc>
                <a:spcPts val="7700"/>
              </a:lnSpc>
              <a:buNone/>
            </a:pPr>
            <a:r>
              <a:rPr lang="en-US" sz="6150" dirty="0">
                <a:solidFill>
                  <a:srgbClr val="201B18"/>
                </a:solidFill>
                <a:latin typeface="Platypi Medium" pitchFamily="34" charset="0"/>
                <a:ea typeface="Platypi Medium" pitchFamily="34" charset="-122"/>
                <a:cs typeface="Platypi Medium" pitchFamily="34" charset="-120"/>
              </a:rPr>
              <a:t>Estrategias de control de la inflación</a:t>
            </a:r>
            <a:endParaRPr lang="en-US" sz="6150" dirty="0"/>
          </a:p>
        </p:txBody>
      </p:sp>
      <p:sp>
        <p:nvSpPr>
          <p:cNvPr id="4" name="Text 1"/>
          <p:cNvSpPr/>
          <p:nvPr/>
        </p:nvSpPr>
        <p:spPr>
          <a:xfrm>
            <a:off x="793790" y="4700349"/>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La inflación es un desafío económico importante que puede tener impactos negativos significativos en el bienestar de la población. Es crucial implementar estrategias efectivas de control de la inflación para mantener la estabilidad económica y el crecimiento a largo plazo.</a:t>
            </a:r>
            <a:endParaRPr lang="en-US" sz="1750" dirty="0"/>
          </a:p>
        </p:txBody>
      </p:sp>
      <p:sp>
        <p:nvSpPr>
          <p:cNvPr id="5" name="Shape 2"/>
          <p:cNvSpPr/>
          <p:nvPr/>
        </p:nvSpPr>
        <p:spPr>
          <a:xfrm>
            <a:off x="793790" y="6424017"/>
            <a:ext cx="362903" cy="362903"/>
          </a:xfrm>
          <a:prstGeom prst="roundRect">
            <a:avLst>
              <a:gd name="adj" fmla="val 25194296"/>
            </a:avLst>
          </a:prstGeom>
          <a:solidFill>
            <a:srgbClr val="7A8AC8"/>
          </a:solidFill>
          <a:ln w="7620">
            <a:solidFill>
              <a:srgbClr val="FFFFFF"/>
            </a:solidFill>
            <a:prstDash val="solid"/>
          </a:ln>
        </p:spPr>
      </p:sp>
      <p:sp>
        <p:nvSpPr>
          <p:cNvPr id="6" name="Text 3"/>
          <p:cNvSpPr/>
          <p:nvPr/>
        </p:nvSpPr>
        <p:spPr>
          <a:xfrm>
            <a:off x="904637" y="6556653"/>
            <a:ext cx="141208" cy="97512"/>
          </a:xfrm>
          <a:prstGeom prst="rect">
            <a:avLst/>
          </a:prstGeom>
          <a:noFill/>
          <a:ln/>
        </p:spPr>
        <p:txBody>
          <a:bodyPr wrap="none" lIns="0" tIns="0" rIns="0" bIns="0" rtlCol="0" anchor="t"/>
          <a:lstStyle/>
          <a:p>
            <a:pPr algn="ctr" indent="0" marL="0">
              <a:lnSpc>
                <a:spcPts val="750"/>
              </a:lnSpc>
              <a:buNone/>
            </a:pPr>
            <a:r>
              <a:rPr lang="en-US" sz="750" dirty="0">
                <a:solidFill>
                  <a:srgbClr val="3C3838"/>
                </a:solidFill>
                <a:latin typeface="Source Serif Pro Medium" pitchFamily="34" charset="0"/>
                <a:ea typeface="Source Serif Pro Medium" pitchFamily="34" charset="-122"/>
                <a:cs typeface="Source Serif Pro Medium" pitchFamily="34" charset="-120"/>
              </a:rPr>
              <a:t>hg</a:t>
            </a:r>
            <a:endParaRPr lang="en-US" sz="750" dirty="0"/>
          </a:p>
        </p:txBody>
      </p:sp>
      <p:sp>
        <p:nvSpPr>
          <p:cNvPr id="7" name="Text 4"/>
          <p:cNvSpPr/>
          <p:nvPr/>
        </p:nvSpPr>
        <p:spPr>
          <a:xfrm>
            <a:off x="1270040" y="6407110"/>
            <a:ext cx="2176582" cy="396835"/>
          </a:xfrm>
          <a:prstGeom prst="rect">
            <a:avLst/>
          </a:prstGeom>
          <a:noFill/>
          <a:ln/>
        </p:spPr>
        <p:txBody>
          <a:bodyPr wrap="none" lIns="0" tIns="0" rIns="0" bIns="0" rtlCol="0" anchor="t"/>
          <a:lstStyle/>
          <a:p>
            <a:pPr algn="l" indent="0" marL="0">
              <a:lnSpc>
                <a:spcPts val="3100"/>
              </a:lnSpc>
              <a:buNone/>
            </a:pPr>
            <a:r>
              <a:rPr lang="en-US" sz="2200" b="1" dirty="0">
                <a:solidFill>
                  <a:srgbClr val="504C49"/>
                </a:solidFill>
                <a:latin typeface="Source Serif Pro Bold" pitchFamily="34" charset="0"/>
                <a:ea typeface="Source Serif Pro Bold" pitchFamily="34" charset="-122"/>
                <a:cs typeface="Source Serif Pro Bold" pitchFamily="34" charset="-120"/>
              </a:rPr>
              <a:t>por harry gomez</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75209"/>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Definición e impacto de la inflación</a:t>
            </a:r>
            <a:endParaRPr lang="en-US" sz="4450" dirty="0"/>
          </a:p>
        </p:txBody>
      </p:sp>
      <p:sp>
        <p:nvSpPr>
          <p:cNvPr id="4" name="Shape 1"/>
          <p:cNvSpPr/>
          <p:nvPr/>
        </p:nvSpPr>
        <p:spPr>
          <a:xfrm>
            <a:off x="793790" y="3432929"/>
            <a:ext cx="3664863" cy="3121462"/>
          </a:xfrm>
          <a:prstGeom prst="roundRect">
            <a:avLst>
              <a:gd name="adj" fmla="val 1090"/>
            </a:avLst>
          </a:prstGeom>
          <a:solidFill>
            <a:srgbClr val="F9F7F7"/>
          </a:solidFill>
          <a:ln/>
        </p:spPr>
      </p:sp>
      <p:sp>
        <p:nvSpPr>
          <p:cNvPr id="5" name="Text 2"/>
          <p:cNvSpPr/>
          <p:nvPr/>
        </p:nvSpPr>
        <p:spPr>
          <a:xfrm>
            <a:off x="1020604" y="3659743"/>
            <a:ext cx="2845118"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¿Qué es la inflación?</a:t>
            </a:r>
            <a:endParaRPr lang="en-US" sz="2200" dirty="0"/>
          </a:p>
        </p:txBody>
      </p:sp>
      <p:sp>
        <p:nvSpPr>
          <p:cNvPr id="6" name="Text 3"/>
          <p:cNvSpPr/>
          <p:nvPr/>
        </p:nvSpPr>
        <p:spPr>
          <a:xfrm>
            <a:off x="1020604" y="4150162"/>
            <a:ext cx="3211235" cy="1814513"/>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La inflación se refiere al aumento sostenido y generalizado de los precios de los bienes y servicios en una economía a lo largo del tiempo.</a:t>
            </a:r>
            <a:endParaRPr lang="en-US" sz="1750" dirty="0"/>
          </a:p>
        </p:txBody>
      </p:sp>
      <p:sp>
        <p:nvSpPr>
          <p:cNvPr id="7" name="Shape 4"/>
          <p:cNvSpPr/>
          <p:nvPr/>
        </p:nvSpPr>
        <p:spPr>
          <a:xfrm>
            <a:off x="4685467" y="3432929"/>
            <a:ext cx="3664863" cy="3121462"/>
          </a:xfrm>
          <a:prstGeom prst="roundRect">
            <a:avLst>
              <a:gd name="adj" fmla="val 1090"/>
            </a:avLst>
          </a:prstGeom>
          <a:solidFill>
            <a:srgbClr val="F9F7F7"/>
          </a:solidFill>
          <a:ln/>
        </p:spPr>
      </p:sp>
      <p:sp>
        <p:nvSpPr>
          <p:cNvPr id="8" name="Text 5"/>
          <p:cNvSpPr/>
          <p:nvPr/>
        </p:nvSpPr>
        <p:spPr>
          <a:xfrm>
            <a:off x="4912281" y="3659743"/>
            <a:ext cx="3191351"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Impacto de la inflación</a:t>
            </a:r>
            <a:endParaRPr lang="en-US" sz="2200" dirty="0"/>
          </a:p>
        </p:txBody>
      </p:sp>
      <p:sp>
        <p:nvSpPr>
          <p:cNvPr id="9" name="Text 6"/>
          <p:cNvSpPr/>
          <p:nvPr/>
        </p:nvSpPr>
        <p:spPr>
          <a:xfrm>
            <a:off x="4912281" y="4150162"/>
            <a:ext cx="3211235" cy="217741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La inflación erosiona el poder adquisitivo de los consumidores, reduce el valor real de los salarios y afecta negativamente el crecimiento económico.</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8509"/>
            <a:ext cx="6041707"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Causas de la inflación</a:t>
            </a:r>
            <a:endParaRPr lang="en-US" sz="4450" dirty="0"/>
          </a:p>
        </p:txBody>
      </p:sp>
      <p:sp>
        <p:nvSpPr>
          <p:cNvPr id="3" name="Text 1"/>
          <p:cNvSpPr/>
          <p:nvPr/>
        </p:nvSpPr>
        <p:spPr>
          <a:xfrm>
            <a:off x="793790" y="3634264"/>
            <a:ext cx="3204924"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Inflación por Demanda</a:t>
            </a:r>
            <a:endParaRPr lang="en-US" sz="2200" dirty="0"/>
          </a:p>
        </p:txBody>
      </p:sp>
      <p:sp>
        <p:nvSpPr>
          <p:cNvPr id="4" name="Text 2"/>
          <p:cNvSpPr/>
          <p:nvPr/>
        </p:nvSpPr>
        <p:spPr>
          <a:xfrm>
            <a:off x="793790" y="4215408"/>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Ocurre cuando la demanda agregada supera la oferta agregada, lo que genera presión al alza en los precios.</a:t>
            </a:r>
            <a:endParaRPr lang="en-US" sz="1750" dirty="0"/>
          </a:p>
        </p:txBody>
      </p:sp>
      <p:sp>
        <p:nvSpPr>
          <p:cNvPr id="5" name="Text 3"/>
          <p:cNvSpPr/>
          <p:nvPr/>
        </p:nvSpPr>
        <p:spPr>
          <a:xfrm>
            <a:off x="5332928" y="363426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Inflación por Costos</a:t>
            </a:r>
            <a:endParaRPr lang="en-US" sz="2200" dirty="0"/>
          </a:p>
        </p:txBody>
      </p:sp>
      <p:sp>
        <p:nvSpPr>
          <p:cNvPr id="6" name="Text 4"/>
          <p:cNvSpPr/>
          <p:nvPr/>
        </p:nvSpPr>
        <p:spPr>
          <a:xfrm>
            <a:off x="5332928" y="421540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Sucede cuando los costos de producción, como salarios y materias primas, aumentan, lo que se traslada a los precios finales.</a:t>
            </a:r>
            <a:endParaRPr lang="en-US" sz="1750" dirty="0"/>
          </a:p>
        </p:txBody>
      </p:sp>
      <p:sp>
        <p:nvSpPr>
          <p:cNvPr id="7" name="Text 5"/>
          <p:cNvSpPr/>
          <p:nvPr/>
        </p:nvSpPr>
        <p:spPr>
          <a:xfrm>
            <a:off x="9872067" y="3634264"/>
            <a:ext cx="3793807"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Expectativas Inflacionarias</a:t>
            </a:r>
            <a:endParaRPr lang="en-US" sz="2200" dirty="0"/>
          </a:p>
        </p:txBody>
      </p:sp>
      <p:sp>
        <p:nvSpPr>
          <p:cNvPr id="8" name="Text 6"/>
          <p:cNvSpPr/>
          <p:nvPr/>
        </p:nvSpPr>
        <p:spPr>
          <a:xfrm>
            <a:off x="9872067" y="421540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Las expectativas de los agentes económicos sobre futuros aumentos de precios pueden generar presiones inflacionarias.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4967" y="694015"/>
            <a:ext cx="7774067" cy="1834872"/>
          </a:xfrm>
          <a:prstGeom prst="rect">
            <a:avLst/>
          </a:prstGeom>
          <a:noFill/>
          <a:ln/>
        </p:spPr>
        <p:txBody>
          <a:bodyPr wrap="square" lIns="0" tIns="0" rIns="0" bIns="0" rtlCol="0" anchor="t"/>
          <a:lstStyle/>
          <a:p>
            <a:pPr indent="0" marL="0">
              <a:lnSpc>
                <a:spcPts val="4800"/>
              </a:lnSpc>
              <a:buNone/>
            </a:pPr>
            <a:r>
              <a:rPr lang="en-US" sz="3850" dirty="0">
                <a:solidFill>
                  <a:srgbClr val="201B18"/>
                </a:solidFill>
                <a:latin typeface="Platypi Medium" pitchFamily="34" charset="0"/>
                <a:ea typeface="Platypi Medium" pitchFamily="34" charset="-122"/>
                <a:cs typeface="Platypi Medium" pitchFamily="34" charset="-120"/>
              </a:rPr>
              <a:t>Políticas monetarias: tasas de interés y control de la oferta monetaria</a:t>
            </a:r>
            <a:endParaRPr lang="en-US" sz="3850" dirty="0"/>
          </a:p>
        </p:txBody>
      </p:sp>
      <p:sp>
        <p:nvSpPr>
          <p:cNvPr id="4" name="Shape 1"/>
          <p:cNvSpPr/>
          <p:nvPr/>
        </p:nvSpPr>
        <p:spPr>
          <a:xfrm>
            <a:off x="967026" y="2822377"/>
            <a:ext cx="22860" cy="4713208"/>
          </a:xfrm>
          <a:prstGeom prst="roundRect">
            <a:avLst>
              <a:gd name="adj" fmla="val 128428"/>
            </a:avLst>
          </a:prstGeom>
          <a:solidFill>
            <a:srgbClr val="D8D4D4"/>
          </a:solidFill>
          <a:ln/>
        </p:spPr>
      </p:sp>
      <p:sp>
        <p:nvSpPr>
          <p:cNvPr id="5" name="Shape 2"/>
          <p:cNvSpPr/>
          <p:nvPr/>
        </p:nvSpPr>
        <p:spPr>
          <a:xfrm>
            <a:off x="1175742" y="3251240"/>
            <a:ext cx="684967" cy="22860"/>
          </a:xfrm>
          <a:prstGeom prst="roundRect">
            <a:avLst>
              <a:gd name="adj" fmla="val 128428"/>
            </a:avLst>
          </a:prstGeom>
          <a:solidFill>
            <a:srgbClr val="D8D4D4"/>
          </a:solidFill>
          <a:ln/>
        </p:spPr>
      </p:sp>
      <p:sp>
        <p:nvSpPr>
          <p:cNvPr id="6" name="Shape 3"/>
          <p:cNvSpPr/>
          <p:nvPr/>
        </p:nvSpPr>
        <p:spPr>
          <a:xfrm>
            <a:off x="758309" y="3042523"/>
            <a:ext cx="440293" cy="440293"/>
          </a:xfrm>
          <a:prstGeom prst="roundRect">
            <a:avLst>
              <a:gd name="adj" fmla="val 6668"/>
            </a:avLst>
          </a:prstGeom>
          <a:solidFill>
            <a:srgbClr val="F9F7F7"/>
          </a:solidFill>
          <a:ln/>
        </p:spPr>
      </p:sp>
      <p:sp>
        <p:nvSpPr>
          <p:cNvPr id="7" name="Text 4"/>
          <p:cNvSpPr/>
          <p:nvPr/>
        </p:nvSpPr>
        <p:spPr>
          <a:xfrm>
            <a:off x="912495" y="3115866"/>
            <a:ext cx="131802" cy="293608"/>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1</a:t>
            </a:r>
            <a:endParaRPr lang="en-US" sz="2300" dirty="0"/>
          </a:p>
        </p:txBody>
      </p:sp>
      <p:sp>
        <p:nvSpPr>
          <p:cNvPr id="8" name="Text 5"/>
          <p:cNvSpPr/>
          <p:nvPr/>
        </p:nvSpPr>
        <p:spPr>
          <a:xfrm>
            <a:off x="2054900" y="3017996"/>
            <a:ext cx="3115389" cy="305753"/>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Ajuste de Tasas de Interés</a:t>
            </a:r>
            <a:endParaRPr lang="en-US" sz="1900" dirty="0"/>
          </a:p>
        </p:txBody>
      </p:sp>
      <p:sp>
        <p:nvSpPr>
          <p:cNvPr id="9" name="Text 6"/>
          <p:cNvSpPr/>
          <p:nvPr/>
        </p:nvSpPr>
        <p:spPr>
          <a:xfrm>
            <a:off x="2054900" y="3441144"/>
            <a:ext cx="6404134" cy="626269"/>
          </a:xfrm>
          <a:prstGeom prst="rect">
            <a:avLst/>
          </a:prstGeom>
          <a:noFill/>
          <a:ln/>
        </p:spPr>
        <p:txBody>
          <a:bodyPr wrap="square" lIns="0" tIns="0" rIns="0" bIns="0" rtlCol="0" anchor="t"/>
          <a:lstStyle/>
          <a:p>
            <a:pPr algn="l"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El banco central puede aumentar las tasas de interés para desincentivar el consumo y la inversión, lo que ayuda a frenar la inflación.</a:t>
            </a:r>
            <a:endParaRPr lang="en-US" sz="1500" dirty="0"/>
          </a:p>
        </p:txBody>
      </p:sp>
      <p:sp>
        <p:nvSpPr>
          <p:cNvPr id="10" name="Shape 7"/>
          <p:cNvSpPr/>
          <p:nvPr/>
        </p:nvSpPr>
        <p:spPr>
          <a:xfrm>
            <a:off x="1175742" y="4887516"/>
            <a:ext cx="684967" cy="22860"/>
          </a:xfrm>
          <a:prstGeom prst="roundRect">
            <a:avLst>
              <a:gd name="adj" fmla="val 128428"/>
            </a:avLst>
          </a:prstGeom>
          <a:solidFill>
            <a:srgbClr val="D8D4D4"/>
          </a:solidFill>
          <a:ln/>
        </p:spPr>
      </p:sp>
      <p:sp>
        <p:nvSpPr>
          <p:cNvPr id="11" name="Shape 8"/>
          <p:cNvSpPr/>
          <p:nvPr/>
        </p:nvSpPr>
        <p:spPr>
          <a:xfrm>
            <a:off x="758309" y="4678799"/>
            <a:ext cx="440293" cy="440293"/>
          </a:xfrm>
          <a:prstGeom prst="roundRect">
            <a:avLst>
              <a:gd name="adj" fmla="val 6668"/>
            </a:avLst>
          </a:prstGeom>
          <a:solidFill>
            <a:srgbClr val="F9F7F7"/>
          </a:solidFill>
          <a:ln/>
        </p:spPr>
      </p:sp>
      <p:sp>
        <p:nvSpPr>
          <p:cNvPr id="12" name="Text 9"/>
          <p:cNvSpPr/>
          <p:nvPr/>
        </p:nvSpPr>
        <p:spPr>
          <a:xfrm>
            <a:off x="883563" y="4752142"/>
            <a:ext cx="189667" cy="293608"/>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2</a:t>
            </a:r>
            <a:endParaRPr lang="en-US" sz="2300" dirty="0"/>
          </a:p>
        </p:txBody>
      </p:sp>
      <p:sp>
        <p:nvSpPr>
          <p:cNvPr id="13" name="Text 10"/>
          <p:cNvSpPr/>
          <p:nvPr/>
        </p:nvSpPr>
        <p:spPr>
          <a:xfrm>
            <a:off x="2054900" y="4654272"/>
            <a:ext cx="3697248" cy="305753"/>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Control de la Oferta Monetaria</a:t>
            </a:r>
            <a:endParaRPr lang="en-US" sz="1900" dirty="0"/>
          </a:p>
        </p:txBody>
      </p:sp>
      <p:sp>
        <p:nvSpPr>
          <p:cNvPr id="14" name="Text 11"/>
          <p:cNvSpPr/>
          <p:nvPr/>
        </p:nvSpPr>
        <p:spPr>
          <a:xfrm>
            <a:off x="2054900" y="5077420"/>
            <a:ext cx="6404134" cy="626269"/>
          </a:xfrm>
          <a:prstGeom prst="rect">
            <a:avLst/>
          </a:prstGeom>
          <a:noFill/>
          <a:ln/>
        </p:spPr>
        <p:txBody>
          <a:bodyPr wrap="square" lIns="0" tIns="0" rIns="0" bIns="0" rtlCol="0" anchor="t"/>
          <a:lstStyle/>
          <a:p>
            <a:pPr algn="l"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Reducir la cantidad de dinero en circulación en la economía ayuda a contener las presiones inflacionarias.</a:t>
            </a:r>
            <a:endParaRPr lang="en-US" sz="1500" dirty="0"/>
          </a:p>
        </p:txBody>
      </p:sp>
      <p:sp>
        <p:nvSpPr>
          <p:cNvPr id="15" name="Shape 12"/>
          <p:cNvSpPr/>
          <p:nvPr/>
        </p:nvSpPr>
        <p:spPr>
          <a:xfrm>
            <a:off x="1175742" y="6523792"/>
            <a:ext cx="684967" cy="22860"/>
          </a:xfrm>
          <a:prstGeom prst="roundRect">
            <a:avLst>
              <a:gd name="adj" fmla="val 128428"/>
            </a:avLst>
          </a:prstGeom>
          <a:solidFill>
            <a:srgbClr val="D8D4D4"/>
          </a:solidFill>
          <a:ln/>
        </p:spPr>
      </p:sp>
      <p:sp>
        <p:nvSpPr>
          <p:cNvPr id="16" name="Shape 13"/>
          <p:cNvSpPr/>
          <p:nvPr/>
        </p:nvSpPr>
        <p:spPr>
          <a:xfrm>
            <a:off x="758309" y="6315075"/>
            <a:ext cx="440293" cy="440293"/>
          </a:xfrm>
          <a:prstGeom prst="roundRect">
            <a:avLst>
              <a:gd name="adj" fmla="val 6668"/>
            </a:avLst>
          </a:prstGeom>
          <a:solidFill>
            <a:srgbClr val="F9F7F7"/>
          </a:solidFill>
          <a:ln/>
        </p:spPr>
      </p:sp>
      <p:sp>
        <p:nvSpPr>
          <p:cNvPr id="17" name="Text 14"/>
          <p:cNvSpPr/>
          <p:nvPr/>
        </p:nvSpPr>
        <p:spPr>
          <a:xfrm>
            <a:off x="886778" y="6388417"/>
            <a:ext cx="183237" cy="293608"/>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3</a:t>
            </a:r>
            <a:endParaRPr lang="en-US" sz="2300" dirty="0"/>
          </a:p>
        </p:txBody>
      </p:sp>
      <p:sp>
        <p:nvSpPr>
          <p:cNvPr id="18" name="Text 15"/>
          <p:cNvSpPr/>
          <p:nvPr/>
        </p:nvSpPr>
        <p:spPr>
          <a:xfrm>
            <a:off x="2054900" y="6290548"/>
            <a:ext cx="2740819" cy="305753"/>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Comunicación Efectiva</a:t>
            </a:r>
            <a:endParaRPr lang="en-US" sz="1900" dirty="0"/>
          </a:p>
        </p:txBody>
      </p:sp>
      <p:sp>
        <p:nvSpPr>
          <p:cNvPr id="19" name="Text 16"/>
          <p:cNvSpPr/>
          <p:nvPr/>
        </p:nvSpPr>
        <p:spPr>
          <a:xfrm>
            <a:off x="2054900" y="6713696"/>
            <a:ext cx="6404134" cy="626269"/>
          </a:xfrm>
          <a:prstGeom prst="rect">
            <a:avLst/>
          </a:prstGeom>
          <a:noFill/>
          <a:ln/>
        </p:spPr>
        <p:txBody>
          <a:bodyPr wrap="square" lIns="0" tIns="0" rIns="0" bIns="0" rtlCol="0" anchor="t"/>
          <a:lstStyle/>
          <a:p>
            <a:pPr algn="l"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Una política monetaria clara y transparente del banco central ayuda a anclar las expectativas inflacionarias.</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004060"/>
            <a:ext cx="13042821" cy="1417558"/>
          </a:xfrm>
          <a:prstGeom prst="rect">
            <a:avLst/>
          </a:prstGeom>
          <a:noFill/>
          <a:ln/>
        </p:spPr>
        <p:txBody>
          <a:bodyPr wrap="squar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Políticas fiscales: gasto público y recaudación de impuestos</a:t>
            </a:r>
            <a:endParaRPr lang="en-US" sz="4450" dirty="0"/>
          </a:p>
        </p:txBody>
      </p:sp>
      <p:sp>
        <p:nvSpPr>
          <p:cNvPr id="3" name="Text 1"/>
          <p:cNvSpPr/>
          <p:nvPr/>
        </p:nvSpPr>
        <p:spPr>
          <a:xfrm>
            <a:off x="793790" y="3988594"/>
            <a:ext cx="3887033"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Reducción del Gasto Público</a:t>
            </a:r>
            <a:endParaRPr lang="en-US" sz="2200" dirty="0"/>
          </a:p>
        </p:txBody>
      </p:sp>
      <p:sp>
        <p:nvSpPr>
          <p:cNvPr id="4" name="Text 2"/>
          <p:cNvSpPr/>
          <p:nvPr/>
        </p:nvSpPr>
        <p:spPr>
          <a:xfrm>
            <a:off x="793790" y="456973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Limitar el gasto gubernamental, especialmente en bienes y servicios, ayuda a reducir la demanda agregada y la inflación.</a:t>
            </a:r>
            <a:endParaRPr lang="en-US" sz="1750" dirty="0"/>
          </a:p>
        </p:txBody>
      </p:sp>
      <p:sp>
        <p:nvSpPr>
          <p:cNvPr id="5" name="Text 3"/>
          <p:cNvSpPr/>
          <p:nvPr/>
        </p:nvSpPr>
        <p:spPr>
          <a:xfrm>
            <a:off x="5332928" y="3988594"/>
            <a:ext cx="3231594"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Aumento de Impuestos</a:t>
            </a:r>
            <a:endParaRPr lang="en-US" sz="2200" dirty="0"/>
          </a:p>
        </p:txBody>
      </p:sp>
      <p:sp>
        <p:nvSpPr>
          <p:cNvPr id="6" name="Text 4"/>
          <p:cNvSpPr/>
          <p:nvPr/>
        </p:nvSpPr>
        <p:spPr>
          <a:xfrm>
            <a:off x="5332928" y="456973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Incrementar los impuestos, como el IVA, desincentiva el consumo y la demanda, lo que contribuye al control de la inflación.</a:t>
            </a:r>
            <a:endParaRPr lang="en-US" sz="1750" dirty="0"/>
          </a:p>
        </p:txBody>
      </p:sp>
      <p:sp>
        <p:nvSpPr>
          <p:cNvPr id="7" name="Text 5"/>
          <p:cNvSpPr/>
          <p:nvPr/>
        </p:nvSpPr>
        <p:spPr>
          <a:xfrm>
            <a:off x="9872067" y="3988594"/>
            <a:ext cx="3400187"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Presupuesto Equilibrado</a:t>
            </a:r>
            <a:endParaRPr lang="en-US" sz="2200" dirty="0"/>
          </a:p>
        </p:txBody>
      </p:sp>
      <p:sp>
        <p:nvSpPr>
          <p:cNvPr id="8" name="Text 6"/>
          <p:cNvSpPr/>
          <p:nvPr/>
        </p:nvSpPr>
        <p:spPr>
          <a:xfrm>
            <a:off x="9872067" y="456973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Mantener un presupuesto fiscal balanceado, con ingresos y gastos controlados, ayuda a evitar presiones inflacionarias.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31163"/>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Políticas salariales y de precios</a:t>
            </a:r>
            <a:endParaRPr lang="en-US" sz="4450" dirty="0"/>
          </a:p>
        </p:txBody>
      </p:sp>
      <p:sp>
        <p:nvSpPr>
          <p:cNvPr id="4" name="Shape 1"/>
          <p:cNvSpPr/>
          <p:nvPr/>
        </p:nvSpPr>
        <p:spPr>
          <a:xfrm>
            <a:off x="6280190" y="2488883"/>
            <a:ext cx="3664863" cy="3112889"/>
          </a:xfrm>
          <a:prstGeom prst="roundRect">
            <a:avLst>
              <a:gd name="adj" fmla="val 1093"/>
            </a:avLst>
          </a:prstGeom>
          <a:solidFill>
            <a:srgbClr val="F9F7F7"/>
          </a:solidFill>
          <a:ln/>
        </p:spPr>
      </p:sp>
      <p:sp>
        <p:nvSpPr>
          <p:cNvPr id="5" name="Text 2"/>
          <p:cNvSpPr/>
          <p:nvPr/>
        </p:nvSpPr>
        <p:spPr>
          <a:xfrm>
            <a:off x="6507004" y="2715697"/>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Moderación Salarial</a:t>
            </a:r>
            <a:endParaRPr lang="en-US" sz="2200" dirty="0"/>
          </a:p>
        </p:txBody>
      </p:sp>
      <p:sp>
        <p:nvSpPr>
          <p:cNvPr id="6" name="Text 3"/>
          <p:cNvSpPr/>
          <p:nvPr/>
        </p:nvSpPr>
        <p:spPr>
          <a:xfrm>
            <a:off x="6507004" y="3206115"/>
            <a:ext cx="3211235" cy="1814513"/>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Acuerdos entre trabajadores y empresarios para contener el crecimiento salarial pueden ayudar a evitar espirales inflacionarias.</a:t>
            </a:r>
            <a:endParaRPr lang="en-US" sz="1750" dirty="0"/>
          </a:p>
        </p:txBody>
      </p:sp>
      <p:sp>
        <p:nvSpPr>
          <p:cNvPr id="7" name="Shape 4"/>
          <p:cNvSpPr/>
          <p:nvPr/>
        </p:nvSpPr>
        <p:spPr>
          <a:xfrm>
            <a:off x="10171867" y="2488883"/>
            <a:ext cx="3664863" cy="3112889"/>
          </a:xfrm>
          <a:prstGeom prst="roundRect">
            <a:avLst>
              <a:gd name="adj" fmla="val 1093"/>
            </a:avLst>
          </a:prstGeom>
          <a:solidFill>
            <a:srgbClr val="F9F7F7"/>
          </a:solidFill>
          <a:ln/>
        </p:spPr>
      </p:sp>
      <p:sp>
        <p:nvSpPr>
          <p:cNvPr id="8" name="Text 5"/>
          <p:cNvSpPr/>
          <p:nvPr/>
        </p:nvSpPr>
        <p:spPr>
          <a:xfrm>
            <a:off x="10398681" y="2715697"/>
            <a:ext cx="3211235" cy="708660"/>
          </a:xfrm>
          <a:prstGeom prst="rect">
            <a:avLst/>
          </a:prstGeom>
          <a:noFill/>
          <a:ln/>
        </p:spPr>
        <p:txBody>
          <a:bodyPr wrap="squar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Congelamiento de Precios</a:t>
            </a:r>
            <a:endParaRPr lang="en-US" sz="2200" dirty="0"/>
          </a:p>
        </p:txBody>
      </p:sp>
      <p:sp>
        <p:nvSpPr>
          <p:cNvPr id="9" name="Text 6"/>
          <p:cNvSpPr/>
          <p:nvPr/>
        </p:nvSpPr>
        <p:spPr>
          <a:xfrm>
            <a:off x="10398681" y="3560445"/>
            <a:ext cx="3211235" cy="1814513"/>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En casos extremos, el gobierno puede implementar controles directos de precios para contener la inflación a corto plazo.</a:t>
            </a:r>
            <a:endParaRPr lang="en-US" sz="1750" dirty="0"/>
          </a:p>
        </p:txBody>
      </p:sp>
      <p:sp>
        <p:nvSpPr>
          <p:cNvPr id="10" name="Shape 7"/>
          <p:cNvSpPr/>
          <p:nvPr/>
        </p:nvSpPr>
        <p:spPr>
          <a:xfrm>
            <a:off x="6280190" y="5828586"/>
            <a:ext cx="7556421" cy="1669852"/>
          </a:xfrm>
          <a:prstGeom prst="roundRect">
            <a:avLst>
              <a:gd name="adj" fmla="val 2038"/>
            </a:avLst>
          </a:prstGeom>
          <a:solidFill>
            <a:srgbClr val="F9F7F7"/>
          </a:solidFill>
          <a:ln/>
        </p:spPr>
      </p:sp>
      <p:sp>
        <p:nvSpPr>
          <p:cNvPr id="11" name="Text 8"/>
          <p:cNvSpPr/>
          <p:nvPr/>
        </p:nvSpPr>
        <p:spPr>
          <a:xfrm>
            <a:off x="6507004" y="605540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Indexación</a:t>
            </a:r>
            <a:endParaRPr lang="en-US" sz="2200" dirty="0"/>
          </a:p>
        </p:txBody>
      </p:sp>
      <p:sp>
        <p:nvSpPr>
          <p:cNvPr id="12" name="Text 9"/>
          <p:cNvSpPr/>
          <p:nvPr/>
        </p:nvSpPr>
        <p:spPr>
          <a:xfrm>
            <a:off x="6507004" y="6545818"/>
            <a:ext cx="7102793"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Vincular salarios y precios a la inflación pasada puede ayudar a evitar que la inflación se convierta en algo generalizado.</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28412" y="494109"/>
            <a:ext cx="7887176" cy="1122045"/>
          </a:xfrm>
          <a:prstGeom prst="rect">
            <a:avLst/>
          </a:prstGeom>
          <a:noFill/>
          <a:ln/>
        </p:spPr>
        <p:txBody>
          <a:bodyPr wrap="square" lIns="0" tIns="0" rIns="0" bIns="0" rtlCol="0" anchor="t"/>
          <a:lstStyle/>
          <a:p>
            <a:pPr indent="0" marL="0">
              <a:lnSpc>
                <a:spcPts val="4400"/>
              </a:lnSpc>
              <a:buNone/>
            </a:pPr>
            <a:r>
              <a:rPr lang="en-US" sz="3500" dirty="0">
                <a:solidFill>
                  <a:srgbClr val="201B18"/>
                </a:solidFill>
                <a:latin typeface="Platypi Medium" pitchFamily="34" charset="0"/>
                <a:ea typeface="Platypi Medium" pitchFamily="34" charset="-122"/>
                <a:cs typeface="Platypi Medium" pitchFamily="34" charset="-120"/>
              </a:rPr>
              <a:t>Diversificación de la economía y aumento de la productividad</a:t>
            </a:r>
            <a:endParaRPr lang="en-US" sz="3500" dirty="0"/>
          </a:p>
        </p:txBody>
      </p:sp>
      <p:pic>
        <p:nvPicPr>
          <p:cNvPr id="4" name="Image 1" descr="preencoded.png">    </p:cNvPr>
          <p:cNvPicPr>
            <a:picLocks noChangeAspect="1"/>
          </p:cNvPicPr>
          <p:nvPr/>
        </p:nvPicPr>
        <p:blipFill>
          <a:blip r:embed="rId2"/>
          <a:stretch>
            <a:fillRect/>
          </a:stretch>
        </p:blipFill>
        <p:spPr>
          <a:xfrm>
            <a:off x="628412" y="1885474"/>
            <a:ext cx="448866" cy="448866"/>
          </a:xfrm>
          <a:prstGeom prst="rect">
            <a:avLst/>
          </a:prstGeom>
        </p:spPr>
      </p:pic>
      <p:sp>
        <p:nvSpPr>
          <p:cNvPr id="5" name="Text 1"/>
          <p:cNvSpPr/>
          <p:nvPr/>
        </p:nvSpPr>
        <p:spPr>
          <a:xfrm>
            <a:off x="628412" y="2513886"/>
            <a:ext cx="2311598" cy="280511"/>
          </a:xfrm>
          <a:prstGeom prst="rect">
            <a:avLst/>
          </a:prstGeom>
          <a:noFill/>
          <a:ln/>
        </p:spPr>
        <p:txBody>
          <a:bodyPr wrap="none" lIns="0" tIns="0" rIns="0" bIns="0" rtlCol="0" anchor="t"/>
          <a:lstStyle/>
          <a:p>
            <a:pPr algn="l" indent="0" marL="0">
              <a:lnSpc>
                <a:spcPts val="2200"/>
              </a:lnSpc>
              <a:buNone/>
            </a:pPr>
            <a:r>
              <a:rPr lang="en-US" sz="1750" dirty="0">
                <a:solidFill>
                  <a:srgbClr val="504C49"/>
                </a:solidFill>
                <a:latin typeface="Platypi Medium" pitchFamily="34" charset="0"/>
                <a:ea typeface="Platypi Medium" pitchFamily="34" charset="-122"/>
                <a:cs typeface="Platypi Medium" pitchFamily="34" charset="-120"/>
              </a:rPr>
              <a:t>Eficiencia Productiva</a:t>
            </a:r>
            <a:endParaRPr lang="en-US" sz="1750" dirty="0"/>
          </a:p>
        </p:txBody>
      </p:sp>
      <p:sp>
        <p:nvSpPr>
          <p:cNvPr id="6" name="Text 2"/>
          <p:cNvSpPr/>
          <p:nvPr/>
        </p:nvSpPr>
        <p:spPr>
          <a:xfrm>
            <a:off x="628412" y="2902029"/>
            <a:ext cx="7887176" cy="574358"/>
          </a:xfrm>
          <a:prstGeom prst="rect">
            <a:avLst/>
          </a:prstGeom>
          <a:noFill/>
          <a:ln/>
        </p:spPr>
        <p:txBody>
          <a:bodyPr wrap="square" lIns="0" tIns="0" rIns="0" bIns="0" rtlCol="0" anchor="t"/>
          <a:lstStyle/>
          <a:p>
            <a:pPr algn="l" indent="0" marL="0">
              <a:lnSpc>
                <a:spcPts val="2250"/>
              </a:lnSpc>
              <a:buNone/>
            </a:pPr>
            <a:r>
              <a:rPr lang="en-US" sz="1400" dirty="0">
                <a:solidFill>
                  <a:srgbClr val="504C49"/>
                </a:solidFill>
                <a:latin typeface="Source Serif Pro" pitchFamily="34" charset="0"/>
                <a:ea typeface="Source Serif Pro" pitchFamily="34" charset="-122"/>
                <a:cs typeface="Source Serif Pro" pitchFamily="34" charset="-120"/>
              </a:rPr>
              <a:t>Invertir en tecnología y automatización para incrementar la productividad ayuda a contener los aumentos de costos.</a:t>
            </a:r>
            <a:endParaRPr lang="en-US" sz="1400" dirty="0"/>
          </a:p>
        </p:txBody>
      </p:sp>
      <p:pic>
        <p:nvPicPr>
          <p:cNvPr id="7" name="Image 2" descr="preencoded.png">    </p:cNvPr>
          <p:cNvPicPr>
            <a:picLocks noChangeAspect="1"/>
          </p:cNvPicPr>
          <p:nvPr/>
        </p:nvPicPr>
        <p:blipFill>
          <a:blip r:embed="rId3"/>
          <a:stretch>
            <a:fillRect/>
          </a:stretch>
        </p:blipFill>
        <p:spPr>
          <a:xfrm>
            <a:off x="628412" y="4015026"/>
            <a:ext cx="448866" cy="448866"/>
          </a:xfrm>
          <a:prstGeom prst="rect">
            <a:avLst/>
          </a:prstGeom>
        </p:spPr>
      </p:pic>
      <p:sp>
        <p:nvSpPr>
          <p:cNvPr id="8" name="Text 3"/>
          <p:cNvSpPr/>
          <p:nvPr/>
        </p:nvSpPr>
        <p:spPr>
          <a:xfrm>
            <a:off x="628412" y="4643438"/>
            <a:ext cx="2900601" cy="280511"/>
          </a:xfrm>
          <a:prstGeom prst="rect">
            <a:avLst/>
          </a:prstGeom>
          <a:noFill/>
          <a:ln/>
        </p:spPr>
        <p:txBody>
          <a:bodyPr wrap="none" lIns="0" tIns="0" rIns="0" bIns="0" rtlCol="0" anchor="t"/>
          <a:lstStyle/>
          <a:p>
            <a:pPr algn="l" indent="0" marL="0">
              <a:lnSpc>
                <a:spcPts val="2200"/>
              </a:lnSpc>
              <a:buNone/>
            </a:pPr>
            <a:r>
              <a:rPr lang="en-US" sz="1750" dirty="0">
                <a:solidFill>
                  <a:srgbClr val="504C49"/>
                </a:solidFill>
                <a:latin typeface="Platypi Medium" pitchFamily="34" charset="0"/>
                <a:ea typeface="Platypi Medium" pitchFamily="34" charset="-122"/>
                <a:cs typeface="Platypi Medium" pitchFamily="34" charset="-120"/>
              </a:rPr>
              <a:t>Diversificación Económica</a:t>
            </a:r>
            <a:endParaRPr lang="en-US" sz="1750" dirty="0"/>
          </a:p>
        </p:txBody>
      </p:sp>
      <p:sp>
        <p:nvSpPr>
          <p:cNvPr id="9" name="Text 4"/>
          <p:cNvSpPr/>
          <p:nvPr/>
        </p:nvSpPr>
        <p:spPr>
          <a:xfrm>
            <a:off x="628412" y="5031581"/>
            <a:ext cx="7887176" cy="574358"/>
          </a:xfrm>
          <a:prstGeom prst="rect">
            <a:avLst/>
          </a:prstGeom>
          <a:noFill/>
          <a:ln/>
        </p:spPr>
        <p:txBody>
          <a:bodyPr wrap="square" lIns="0" tIns="0" rIns="0" bIns="0" rtlCol="0" anchor="t"/>
          <a:lstStyle/>
          <a:p>
            <a:pPr algn="l" indent="0" marL="0">
              <a:lnSpc>
                <a:spcPts val="2250"/>
              </a:lnSpc>
              <a:buNone/>
            </a:pPr>
            <a:r>
              <a:rPr lang="en-US" sz="1400" dirty="0">
                <a:solidFill>
                  <a:srgbClr val="504C49"/>
                </a:solidFill>
                <a:latin typeface="Source Serif Pro" pitchFamily="34" charset="0"/>
                <a:ea typeface="Source Serif Pro" pitchFamily="34" charset="-122"/>
                <a:cs typeface="Source Serif Pro" pitchFamily="34" charset="-120"/>
              </a:rPr>
              <a:t>Desarrollar nuevos sectores y mercados de exportación reduce la dependencia de bienes y servicios importados.</a:t>
            </a:r>
            <a:endParaRPr lang="en-US" sz="1400" dirty="0"/>
          </a:p>
        </p:txBody>
      </p:sp>
      <p:pic>
        <p:nvPicPr>
          <p:cNvPr id="10" name="Image 3" descr="preencoded.png">    </p:cNvPr>
          <p:cNvPicPr>
            <a:picLocks noChangeAspect="1"/>
          </p:cNvPicPr>
          <p:nvPr/>
        </p:nvPicPr>
        <p:blipFill>
          <a:blip r:embed="rId4"/>
          <a:stretch>
            <a:fillRect/>
          </a:stretch>
        </p:blipFill>
        <p:spPr>
          <a:xfrm>
            <a:off x="628412" y="6144578"/>
            <a:ext cx="448866" cy="448866"/>
          </a:xfrm>
          <a:prstGeom prst="rect">
            <a:avLst/>
          </a:prstGeom>
        </p:spPr>
      </p:pic>
      <p:sp>
        <p:nvSpPr>
          <p:cNvPr id="11" name="Text 5"/>
          <p:cNvSpPr/>
          <p:nvPr/>
        </p:nvSpPr>
        <p:spPr>
          <a:xfrm>
            <a:off x="628412" y="6772989"/>
            <a:ext cx="2567583" cy="280511"/>
          </a:xfrm>
          <a:prstGeom prst="rect">
            <a:avLst/>
          </a:prstGeom>
          <a:noFill/>
          <a:ln/>
        </p:spPr>
        <p:txBody>
          <a:bodyPr wrap="none" lIns="0" tIns="0" rIns="0" bIns="0" rtlCol="0" anchor="t"/>
          <a:lstStyle/>
          <a:p>
            <a:pPr algn="l" indent="0" marL="0">
              <a:lnSpc>
                <a:spcPts val="2200"/>
              </a:lnSpc>
              <a:buNone/>
            </a:pPr>
            <a:r>
              <a:rPr lang="en-US" sz="1750" dirty="0">
                <a:solidFill>
                  <a:srgbClr val="504C49"/>
                </a:solidFill>
                <a:latin typeface="Platypi Medium" pitchFamily="34" charset="0"/>
                <a:ea typeface="Platypi Medium" pitchFamily="34" charset="-122"/>
                <a:cs typeface="Platypi Medium" pitchFamily="34" charset="-120"/>
              </a:rPr>
              <a:t>Competencia Saludable</a:t>
            </a:r>
            <a:endParaRPr lang="en-US" sz="1750" dirty="0"/>
          </a:p>
        </p:txBody>
      </p:sp>
      <p:sp>
        <p:nvSpPr>
          <p:cNvPr id="12" name="Text 6"/>
          <p:cNvSpPr/>
          <p:nvPr/>
        </p:nvSpPr>
        <p:spPr>
          <a:xfrm>
            <a:off x="628412" y="7161133"/>
            <a:ext cx="7887176" cy="574358"/>
          </a:xfrm>
          <a:prstGeom prst="rect">
            <a:avLst/>
          </a:prstGeom>
          <a:noFill/>
          <a:ln/>
        </p:spPr>
        <p:txBody>
          <a:bodyPr wrap="square" lIns="0" tIns="0" rIns="0" bIns="0" rtlCol="0" anchor="t"/>
          <a:lstStyle/>
          <a:p>
            <a:pPr algn="l" indent="0" marL="0">
              <a:lnSpc>
                <a:spcPts val="2250"/>
              </a:lnSpc>
              <a:buNone/>
            </a:pPr>
            <a:r>
              <a:rPr lang="en-US" sz="1400" dirty="0">
                <a:solidFill>
                  <a:srgbClr val="504C49"/>
                </a:solidFill>
                <a:latin typeface="Source Serif Pro" pitchFamily="34" charset="0"/>
                <a:ea typeface="Source Serif Pro" pitchFamily="34" charset="-122"/>
                <a:cs typeface="Source Serif Pro" pitchFamily="34" charset="-120"/>
              </a:rPr>
              <a:t>Fomentar la competencia entre empresas ayuda a mantener los precios bajo control y la innovación.</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21730" y="678418"/>
            <a:ext cx="7673340" cy="1313259"/>
          </a:xfrm>
          <a:prstGeom prst="rect">
            <a:avLst/>
          </a:prstGeom>
          <a:noFill/>
          <a:ln/>
        </p:spPr>
        <p:txBody>
          <a:bodyPr wrap="square" lIns="0" tIns="0" rIns="0" bIns="0" rtlCol="0" anchor="t"/>
          <a:lstStyle/>
          <a:p>
            <a:pPr indent="0" marL="0">
              <a:lnSpc>
                <a:spcPts val="5150"/>
              </a:lnSpc>
              <a:buNone/>
            </a:pPr>
            <a:r>
              <a:rPr lang="en-US" sz="4100" dirty="0">
                <a:solidFill>
                  <a:srgbClr val="201B18"/>
                </a:solidFill>
                <a:latin typeface="Platypi Medium" pitchFamily="34" charset="0"/>
                <a:ea typeface="Platypi Medium" pitchFamily="34" charset="-122"/>
                <a:cs typeface="Platypi Medium" pitchFamily="34" charset="-120"/>
              </a:rPr>
              <a:t>Conclusiones y recomendaciones</a:t>
            </a:r>
            <a:endParaRPr lang="en-US" sz="4100" dirty="0"/>
          </a:p>
        </p:txBody>
      </p:sp>
      <p:pic>
        <p:nvPicPr>
          <p:cNvPr id="4" name="Image 1" descr="preencoded.png">    </p:cNvPr>
          <p:cNvPicPr>
            <a:picLocks noChangeAspect="1"/>
          </p:cNvPicPr>
          <p:nvPr/>
        </p:nvPicPr>
        <p:blipFill>
          <a:blip r:embed="rId2"/>
          <a:stretch>
            <a:fillRect/>
          </a:stretch>
        </p:blipFill>
        <p:spPr>
          <a:xfrm>
            <a:off x="6221730" y="2306717"/>
            <a:ext cx="1050488" cy="1882973"/>
          </a:xfrm>
          <a:prstGeom prst="rect">
            <a:avLst/>
          </a:prstGeom>
        </p:spPr>
      </p:pic>
      <p:sp>
        <p:nvSpPr>
          <p:cNvPr id="5" name="Text 1"/>
          <p:cNvSpPr/>
          <p:nvPr/>
        </p:nvSpPr>
        <p:spPr>
          <a:xfrm>
            <a:off x="7587258" y="2516743"/>
            <a:ext cx="3408045" cy="328255"/>
          </a:xfrm>
          <a:prstGeom prst="rect">
            <a:avLst/>
          </a:prstGeom>
          <a:noFill/>
          <a:ln/>
        </p:spPr>
        <p:txBody>
          <a:bodyPr wrap="none" lIns="0" tIns="0" rIns="0" bIns="0" rtlCol="0" anchor="t"/>
          <a:lstStyle/>
          <a:p>
            <a:pPr algn="l" indent="0" marL="0">
              <a:lnSpc>
                <a:spcPts val="2550"/>
              </a:lnSpc>
              <a:buNone/>
            </a:pPr>
            <a:r>
              <a:rPr lang="en-US" sz="2050" dirty="0">
                <a:solidFill>
                  <a:srgbClr val="504C49"/>
                </a:solidFill>
                <a:latin typeface="Platypi Medium" pitchFamily="34" charset="0"/>
                <a:ea typeface="Platypi Medium" pitchFamily="34" charset="-122"/>
                <a:cs typeface="Platypi Medium" pitchFamily="34" charset="-120"/>
              </a:rPr>
              <a:t>Enfoque Multidimensional</a:t>
            </a:r>
            <a:endParaRPr lang="en-US" sz="2050" dirty="0"/>
          </a:p>
        </p:txBody>
      </p:sp>
      <p:sp>
        <p:nvSpPr>
          <p:cNvPr id="6" name="Text 2"/>
          <p:cNvSpPr/>
          <p:nvPr/>
        </p:nvSpPr>
        <p:spPr>
          <a:xfrm>
            <a:off x="7587258" y="2970967"/>
            <a:ext cx="6307812" cy="1008698"/>
          </a:xfrm>
          <a:prstGeom prst="rect">
            <a:avLst/>
          </a:prstGeom>
          <a:noFill/>
          <a:ln/>
        </p:spPr>
        <p:txBody>
          <a:bodyPr wrap="square" lIns="0" tIns="0" rIns="0" bIns="0" rtlCol="0" anchor="t"/>
          <a:lstStyle/>
          <a:p>
            <a:pPr algn="l" indent="0" marL="0">
              <a:lnSpc>
                <a:spcPts val="2600"/>
              </a:lnSpc>
              <a:buNone/>
            </a:pPr>
            <a:r>
              <a:rPr lang="en-US" sz="1650" dirty="0">
                <a:solidFill>
                  <a:srgbClr val="504C49"/>
                </a:solidFill>
                <a:latin typeface="Source Serif Pro" pitchFamily="34" charset="0"/>
                <a:ea typeface="Source Serif Pro" pitchFamily="34" charset="-122"/>
                <a:cs typeface="Source Serif Pro" pitchFamily="34" charset="-120"/>
              </a:rPr>
              <a:t>Una combinación de políticas monetarias, fiscales, salariales y de productividad es necesaria para controlar la inflación de manera efectiva.</a:t>
            </a:r>
            <a:endParaRPr lang="en-US" sz="1650" dirty="0"/>
          </a:p>
        </p:txBody>
      </p:sp>
      <p:pic>
        <p:nvPicPr>
          <p:cNvPr id="7" name="Image 2" descr="preencoded.png">    </p:cNvPr>
          <p:cNvPicPr>
            <a:picLocks noChangeAspect="1"/>
          </p:cNvPicPr>
          <p:nvPr/>
        </p:nvPicPr>
        <p:blipFill>
          <a:blip r:embed="rId3"/>
          <a:stretch>
            <a:fillRect/>
          </a:stretch>
        </p:blipFill>
        <p:spPr>
          <a:xfrm>
            <a:off x="6221730" y="4189690"/>
            <a:ext cx="1050488" cy="1680686"/>
          </a:xfrm>
          <a:prstGeom prst="rect">
            <a:avLst/>
          </a:prstGeom>
        </p:spPr>
      </p:pic>
      <p:sp>
        <p:nvSpPr>
          <p:cNvPr id="8" name="Text 3"/>
          <p:cNvSpPr/>
          <p:nvPr/>
        </p:nvSpPr>
        <p:spPr>
          <a:xfrm>
            <a:off x="7587258" y="4399717"/>
            <a:ext cx="2626162" cy="328255"/>
          </a:xfrm>
          <a:prstGeom prst="rect">
            <a:avLst/>
          </a:prstGeom>
          <a:noFill/>
          <a:ln/>
        </p:spPr>
        <p:txBody>
          <a:bodyPr wrap="none" lIns="0" tIns="0" rIns="0" bIns="0" rtlCol="0" anchor="t"/>
          <a:lstStyle/>
          <a:p>
            <a:pPr algn="l" indent="0" marL="0">
              <a:lnSpc>
                <a:spcPts val="2550"/>
              </a:lnSpc>
              <a:buNone/>
            </a:pPr>
            <a:r>
              <a:rPr lang="en-US" sz="2050" dirty="0">
                <a:solidFill>
                  <a:srgbClr val="504C49"/>
                </a:solidFill>
                <a:latin typeface="Platypi Medium" pitchFamily="34" charset="0"/>
                <a:ea typeface="Platypi Medium" pitchFamily="34" charset="-122"/>
                <a:cs typeface="Platypi Medium" pitchFamily="34" charset="-120"/>
              </a:rPr>
              <a:t>Comunicación Clave</a:t>
            </a:r>
            <a:endParaRPr lang="en-US" sz="2050" dirty="0"/>
          </a:p>
        </p:txBody>
      </p:sp>
      <p:sp>
        <p:nvSpPr>
          <p:cNvPr id="9" name="Text 4"/>
          <p:cNvSpPr/>
          <p:nvPr/>
        </p:nvSpPr>
        <p:spPr>
          <a:xfrm>
            <a:off x="7587258" y="4853940"/>
            <a:ext cx="6307812" cy="672465"/>
          </a:xfrm>
          <a:prstGeom prst="rect">
            <a:avLst/>
          </a:prstGeom>
          <a:noFill/>
          <a:ln/>
        </p:spPr>
        <p:txBody>
          <a:bodyPr wrap="square" lIns="0" tIns="0" rIns="0" bIns="0" rtlCol="0" anchor="t"/>
          <a:lstStyle/>
          <a:p>
            <a:pPr algn="l" indent="0" marL="0">
              <a:lnSpc>
                <a:spcPts val="2600"/>
              </a:lnSpc>
              <a:buNone/>
            </a:pPr>
            <a:r>
              <a:rPr lang="en-US" sz="1650" dirty="0">
                <a:solidFill>
                  <a:srgbClr val="504C49"/>
                </a:solidFill>
                <a:latin typeface="Source Serif Pro" pitchFamily="34" charset="0"/>
                <a:ea typeface="Source Serif Pro" pitchFamily="34" charset="-122"/>
                <a:cs typeface="Source Serif Pro" pitchFamily="34" charset="-120"/>
              </a:rPr>
              <a:t>Una política económica clara y transparente del gobierno y el banco central ayuda a anclar las expectativas inflacionarias.</a:t>
            </a:r>
            <a:endParaRPr lang="en-US" sz="1650" dirty="0"/>
          </a:p>
        </p:txBody>
      </p:sp>
      <p:pic>
        <p:nvPicPr>
          <p:cNvPr id="10" name="Image 3" descr="preencoded.png">    </p:cNvPr>
          <p:cNvPicPr>
            <a:picLocks noChangeAspect="1"/>
          </p:cNvPicPr>
          <p:nvPr/>
        </p:nvPicPr>
        <p:blipFill>
          <a:blip r:embed="rId4"/>
          <a:stretch>
            <a:fillRect/>
          </a:stretch>
        </p:blipFill>
        <p:spPr>
          <a:xfrm>
            <a:off x="6221730" y="5870377"/>
            <a:ext cx="1050488" cy="1680686"/>
          </a:xfrm>
          <a:prstGeom prst="rect">
            <a:avLst/>
          </a:prstGeom>
        </p:spPr>
      </p:pic>
      <p:sp>
        <p:nvSpPr>
          <p:cNvPr id="11" name="Text 5"/>
          <p:cNvSpPr/>
          <p:nvPr/>
        </p:nvSpPr>
        <p:spPr>
          <a:xfrm>
            <a:off x="7587258" y="6080403"/>
            <a:ext cx="3442930" cy="328255"/>
          </a:xfrm>
          <a:prstGeom prst="rect">
            <a:avLst/>
          </a:prstGeom>
          <a:noFill/>
          <a:ln/>
        </p:spPr>
        <p:txBody>
          <a:bodyPr wrap="none" lIns="0" tIns="0" rIns="0" bIns="0" rtlCol="0" anchor="t"/>
          <a:lstStyle/>
          <a:p>
            <a:pPr algn="l" indent="0" marL="0">
              <a:lnSpc>
                <a:spcPts val="2550"/>
              </a:lnSpc>
              <a:buNone/>
            </a:pPr>
            <a:r>
              <a:rPr lang="en-US" sz="2050" dirty="0">
                <a:solidFill>
                  <a:srgbClr val="504C49"/>
                </a:solidFill>
                <a:latin typeface="Platypi Medium" pitchFamily="34" charset="0"/>
                <a:ea typeface="Platypi Medium" pitchFamily="34" charset="-122"/>
                <a:cs typeface="Platypi Medium" pitchFamily="34" charset="-120"/>
              </a:rPr>
              <a:t>Compromiso a Largo Plazo</a:t>
            </a:r>
            <a:endParaRPr lang="en-US" sz="2050" dirty="0"/>
          </a:p>
        </p:txBody>
      </p:sp>
      <p:sp>
        <p:nvSpPr>
          <p:cNvPr id="12" name="Text 6"/>
          <p:cNvSpPr/>
          <p:nvPr/>
        </p:nvSpPr>
        <p:spPr>
          <a:xfrm>
            <a:off x="7587258" y="6534626"/>
            <a:ext cx="6307812" cy="672465"/>
          </a:xfrm>
          <a:prstGeom prst="rect">
            <a:avLst/>
          </a:prstGeom>
          <a:noFill/>
          <a:ln/>
        </p:spPr>
        <p:txBody>
          <a:bodyPr wrap="square" lIns="0" tIns="0" rIns="0" bIns="0" rtlCol="0" anchor="t"/>
          <a:lstStyle/>
          <a:p>
            <a:pPr algn="l" indent="0" marL="0">
              <a:lnSpc>
                <a:spcPts val="2600"/>
              </a:lnSpc>
              <a:buNone/>
            </a:pPr>
            <a:r>
              <a:rPr lang="en-US" sz="1650" dirty="0">
                <a:solidFill>
                  <a:srgbClr val="504C49"/>
                </a:solidFill>
                <a:latin typeface="Source Serif Pro" pitchFamily="34" charset="0"/>
                <a:ea typeface="Source Serif Pro" pitchFamily="34" charset="-122"/>
                <a:cs typeface="Source Serif Pro" pitchFamily="34" charset="-120"/>
              </a:rPr>
              <a:t>El control de la inflación requiere de esfuerzos sostenidos y a largo plazo para lograr resultados duraderos.</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2024-11-04T13:23:12Z</dcterms:created>
  <dcterms:modified xsi:type="dcterms:W3CDTF">2024-11-04T13:23:12Z</dcterms:modified>
</cp:coreProperties>
</file>